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312" r:id="rId3"/>
    <p:sldId id="304" r:id="rId4"/>
    <p:sldId id="331" r:id="rId5"/>
    <p:sldId id="332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B9C"/>
    <a:srgbClr val="035DC1"/>
    <a:srgbClr val="0356B1"/>
    <a:srgbClr val="024EA2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125" autoAdjust="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>
        <p:guide orient="horz" pos="209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375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713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Finanstilsynets arbejdsgruppe er et godt </a:t>
            </a:r>
          </a:p>
          <a:p>
            <a:endParaRPr lang="da-DK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99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err="1"/>
              <a:t>MiCA</a:t>
            </a:r>
            <a:br>
              <a:rPr lang="en-US" sz="4400" dirty="0"/>
            </a:br>
            <a:r>
              <a:rPr lang="en-US" sz="4400" dirty="0"/>
              <a:t>- </a:t>
            </a:r>
            <a:r>
              <a:rPr lang="en-US" sz="4400" dirty="0" err="1"/>
              <a:t>hvorfor</a:t>
            </a:r>
            <a:r>
              <a:rPr lang="en-US" sz="4400" dirty="0"/>
              <a:t> </a:t>
            </a:r>
            <a:r>
              <a:rPr lang="en-US" sz="4400" dirty="0" err="1"/>
              <a:t>regulerer</a:t>
            </a:r>
            <a:r>
              <a:rPr lang="en-US" sz="4400" dirty="0"/>
              <a:t> vi </a:t>
            </a:r>
            <a:r>
              <a:rPr lang="en-US" sz="4400" dirty="0" err="1"/>
              <a:t>kryptoaktiver</a:t>
            </a:r>
            <a:r>
              <a:rPr lang="en-US" sz="4400" dirty="0"/>
              <a:t> </a:t>
            </a:r>
            <a:r>
              <a:rPr lang="en-US" sz="4400" dirty="0" err="1"/>
              <a:t>i</a:t>
            </a:r>
            <a:r>
              <a:rPr lang="en-US" sz="4400" dirty="0"/>
              <a:t> EU?</a:t>
            </a:r>
            <a:endParaRPr lang="en-GB" sz="4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err="1"/>
              <a:t>Blockchainbaserede</a:t>
            </a:r>
            <a:r>
              <a:rPr lang="en-US" sz="2400" dirty="0"/>
              <a:t> </a:t>
            </a:r>
            <a:r>
              <a:rPr lang="en-US" sz="2400" dirty="0" err="1"/>
              <a:t>aktiver</a:t>
            </a:r>
            <a:r>
              <a:rPr lang="en-US" sz="2400" dirty="0"/>
              <a:t> </a:t>
            </a:r>
            <a:r>
              <a:rPr lang="en-US" sz="2400" dirty="0" err="1"/>
              <a:t>og</a:t>
            </a:r>
            <a:r>
              <a:rPr lang="en-US" sz="2400" dirty="0"/>
              <a:t> </a:t>
            </a:r>
            <a:r>
              <a:rPr lang="en-US" sz="2400" dirty="0" err="1"/>
              <a:t>regulering</a:t>
            </a:r>
            <a:endParaRPr lang="en-US" sz="2400" dirty="0"/>
          </a:p>
          <a:p>
            <a:r>
              <a:rPr lang="en-US" sz="2400" dirty="0"/>
              <a:t>8. </a:t>
            </a:r>
            <a:r>
              <a:rPr lang="en-US" sz="2400" dirty="0" err="1"/>
              <a:t>juni</a:t>
            </a:r>
            <a:r>
              <a:rPr lang="en-US" sz="2400" dirty="0"/>
              <a:t> 2022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200" dirty="0"/>
              <a:t>Jon Fink Isaksen, Teamleder, </a:t>
            </a:r>
            <a:r>
              <a:rPr lang="da-DK" sz="1200" dirty="0"/>
              <a:t>Kontor for digital finans, DG FISMA</a:t>
            </a:r>
            <a:endParaRPr lang="en-GB" sz="1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7606DE4-6E0C-4E59-A469-8B444F51B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Blockchain identificeret som en grundlæggende teknologi for Europæisk udvikling og konkurrencedygtighed (ligesom eksempelvis kunstig intelligens og cloud </a:t>
            </a:r>
            <a:r>
              <a:rPr lang="da-DK" dirty="0" err="1"/>
              <a:t>computing</a:t>
            </a:r>
            <a:r>
              <a:rPr lang="da-DK" dirty="0"/>
              <a:t>)</a:t>
            </a:r>
          </a:p>
          <a:p>
            <a:r>
              <a:rPr lang="da-DK" dirty="0" err="1"/>
              <a:t>Kommissionen’s</a:t>
            </a:r>
            <a:r>
              <a:rPr lang="da-DK" dirty="0"/>
              <a:t> </a:t>
            </a:r>
            <a:r>
              <a:rPr lang="da-DK" dirty="0" err="1"/>
              <a:t>fintech</a:t>
            </a:r>
            <a:r>
              <a:rPr lang="da-DK" dirty="0"/>
              <a:t> handlingsplan 2018</a:t>
            </a:r>
          </a:p>
          <a:p>
            <a:r>
              <a:rPr lang="da-DK" dirty="0"/>
              <a:t>EBA og ESMA fremlægger rapporter med råd til Kommissionen i januar 2019</a:t>
            </a:r>
          </a:p>
          <a:p>
            <a:r>
              <a:rPr lang="da-DK" dirty="0"/>
              <a:t>‘</a:t>
            </a:r>
            <a:r>
              <a:rPr lang="da-DK" dirty="0" err="1"/>
              <a:t>Stablecoins</a:t>
            </a:r>
            <a:r>
              <a:rPr lang="da-DK" dirty="0"/>
              <a:t>’ og </a:t>
            </a:r>
            <a:r>
              <a:rPr lang="da-DK" dirty="0" err="1"/>
              <a:t>Facebook’s</a:t>
            </a:r>
            <a:r>
              <a:rPr lang="da-DK" dirty="0"/>
              <a:t> </a:t>
            </a:r>
            <a:r>
              <a:rPr lang="da-DK" dirty="0" err="1"/>
              <a:t>Libra</a:t>
            </a:r>
            <a:r>
              <a:rPr lang="da-DK" dirty="0"/>
              <a:t> annoncering i Juni 2019</a:t>
            </a:r>
          </a:p>
          <a:p>
            <a:r>
              <a:rPr lang="da-DK" dirty="0"/>
              <a:t>A Europe fit for the digital age</a:t>
            </a:r>
            <a:endParaRPr lang="en-I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6C4BFB-2555-48B5-B803-17FD137C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Hvorfor</a:t>
            </a:r>
            <a:r>
              <a:rPr lang="en-GB" dirty="0"/>
              <a:t> </a:t>
            </a:r>
            <a:r>
              <a:rPr lang="en-GB" dirty="0" err="1"/>
              <a:t>MiCA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hvorfor</a:t>
            </a:r>
            <a:r>
              <a:rPr lang="en-GB" dirty="0"/>
              <a:t> nu?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4106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EU strategi for digital </a:t>
            </a:r>
            <a:r>
              <a:rPr lang="en-GB" dirty="0" err="1"/>
              <a:t>finans</a:t>
            </a:r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954824F-C7F5-43D8-9CA7-3B7B9B7C9935}"/>
              </a:ext>
            </a:extLst>
          </p:cNvPr>
          <p:cNvSpPr txBox="1"/>
          <p:nvPr/>
        </p:nvSpPr>
        <p:spPr>
          <a:xfrm>
            <a:off x="970722" y="1944384"/>
            <a:ext cx="7558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2400" dirty="0"/>
              <a:t>Mindske fragmentering på det digitale indre marked</a:t>
            </a:r>
            <a:endParaRPr lang="en-IE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B3BA42-2B85-47F1-A2CA-F935122A42A5}"/>
              </a:ext>
            </a:extLst>
          </p:cNvPr>
          <p:cNvSpPr txBox="1"/>
          <p:nvPr/>
        </p:nvSpPr>
        <p:spPr>
          <a:xfrm>
            <a:off x="970722" y="2706384"/>
            <a:ext cx="9012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2400" dirty="0">
                <a:solidFill>
                  <a:schemeClr val="accent5"/>
                </a:solidFill>
              </a:rPr>
              <a:t>Tilpasning af EU’s lovramme for at fremme digital innovation</a:t>
            </a:r>
            <a:endParaRPr lang="en-IE" sz="2400" dirty="0">
              <a:solidFill>
                <a:schemeClr val="accent5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E05CE7D-D355-46A4-AE8B-B7B1D93F828A}"/>
              </a:ext>
            </a:extLst>
          </p:cNvPr>
          <p:cNvSpPr txBox="1"/>
          <p:nvPr/>
        </p:nvSpPr>
        <p:spPr>
          <a:xfrm>
            <a:off x="970722" y="3393848"/>
            <a:ext cx="9424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2400" dirty="0"/>
              <a:t>Fremme datadreven innovation indenfor det finansielle område</a:t>
            </a:r>
            <a:endParaRPr lang="en-IE" sz="2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9D39BA-4513-4A5C-9650-8CC84439C6EC}"/>
              </a:ext>
            </a:extLst>
          </p:cNvPr>
          <p:cNvSpPr txBox="1"/>
          <p:nvPr/>
        </p:nvSpPr>
        <p:spPr>
          <a:xfrm>
            <a:off x="970722" y="4147551"/>
            <a:ext cx="8610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a-DK" sz="2400" dirty="0"/>
              <a:t>Tackle udfordringer og risici forbundet med digital omstilling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86205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3D282A-597A-4B07-8CB5-C9FBD8471FE5}"/>
              </a:ext>
            </a:extLst>
          </p:cNvPr>
          <p:cNvSpPr txBox="1"/>
          <p:nvPr/>
        </p:nvSpPr>
        <p:spPr>
          <a:xfrm>
            <a:off x="1143000" y="2197239"/>
            <a:ext cx="41529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18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Regulatorisk vished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sz="18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Understøtte innovation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18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Forbrugerbeskyttelse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18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Markedsintegritet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18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Finansiel stabilitet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18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Mitigere risici mod </a:t>
            </a:r>
            <a:r>
              <a:rPr lang="da-DK" sz="1800" b="0" dirty="0" err="1">
                <a:solidFill>
                  <a:schemeClr val="tx1">
                    <a:lumMod val="50000"/>
                  </a:schemeClr>
                </a:solidFill>
                <a:latin typeface="+mj-lt"/>
              </a:rPr>
              <a:t>pengepolitk</a:t>
            </a:r>
            <a:r>
              <a:rPr lang="da-DK" sz="1800" b="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 og monetær suverænitet</a:t>
            </a:r>
          </a:p>
          <a:p>
            <a:endParaRPr lang="da-DK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72BAA5-4A5D-4186-B980-FA6C4ABE8FA0}"/>
              </a:ext>
            </a:extLst>
          </p:cNvPr>
          <p:cNvSpPr txBox="1"/>
          <p:nvPr/>
        </p:nvSpPr>
        <p:spPr>
          <a:xfrm>
            <a:off x="5229226" y="2197238"/>
            <a:ext cx="6248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eaLnBrk="1" fontAlgn="t" latinLnBrk="0" hangingPunct="1">
              <a:spcBef>
                <a:spcPts val="0"/>
              </a:spcBef>
              <a:spcAft>
                <a:spcPts val="600"/>
              </a:spcAft>
            </a:pPr>
            <a:r>
              <a:rPr lang="da-DK" b="1" i="0" u="none" strike="noStrike" kern="1200" dirty="0">
                <a:solidFill>
                  <a:schemeClr val="tx2"/>
                </a:solidFill>
                <a:effectLst/>
                <a:latin typeface="+mj-lt"/>
              </a:rPr>
              <a:t>Forordning om markeder for </a:t>
            </a:r>
            <a:r>
              <a:rPr lang="da-DK" b="1" i="0" u="none" strike="noStrike" kern="1200" dirty="0" err="1">
                <a:solidFill>
                  <a:schemeClr val="tx2"/>
                </a:solidFill>
                <a:effectLst/>
                <a:latin typeface="+mj-lt"/>
              </a:rPr>
              <a:t>kryptoaktiver</a:t>
            </a:r>
            <a:r>
              <a:rPr lang="da-DK" b="1" i="0" u="none" strike="noStrike" kern="1200" dirty="0">
                <a:solidFill>
                  <a:schemeClr val="tx2"/>
                </a:solidFill>
                <a:effectLst/>
                <a:latin typeface="+mj-lt"/>
              </a:rPr>
              <a:t> (</a:t>
            </a:r>
            <a:r>
              <a:rPr lang="da-DK" b="1" i="0" u="none" strike="noStrike" kern="1200" dirty="0" err="1">
                <a:solidFill>
                  <a:schemeClr val="tx2"/>
                </a:solidFill>
                <a:effectLst/>
                <a:latin typeface="+mj-lt"/>
              </a:rPr>
              <a:t>MiCA</a:t>
            </a:r>
            <a:r>
              <a:rPr lang="da-DK" b="1" i="0" u="none" strike="noStrike" kern="1200" dirty="0">
                <a:solidFill>
                  <a:schemeClr val="tx2"/>
                </a:solidFill>
                <a:effectLst/>
                <a:latin typeface="+mj-lt"/>
              </a:rPr>
              <a:t>)</a:t>
            </a: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b="0" i="0" u="none" strike="noStrike" kern="1200" dirty="0">
                <a:solidFill>
                  <a:srgbClr val="262626"/>
                </a:solidFill>
                <a:effectLst/>
                <a:latin typeface="+mj-lt"/>
              </a:rPr>
              <a:t>Regulering af </a:t>
            </a:r>
            <a:r>
              <a:rPr lang="da-DK" b="0" i="0" u="none" strike="noStrike" kern="1200" dirty="0" err="1">
                <a:solidFill>
                  <a:srgbClr val="262626"/>
                </a:solidFill>
                <a:effectLst/>
                <a:latin typeface="+mj-lt"/>
              </a:rPr>
              <a:t>kryptoaktivtjenester</a:t>
            </a:r>
            <a:endParaRPr lang="en-IE" dirty="0">
              <a:latin typeface="+mj-lt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b="0" i="0" u="none" strike="noStrike" kern="1200" dirty="0">
                <a:solidFill>
                  <a:srgbClr val="262626"/>
                </a:solidFill>
                <a:effectLst/>
                <a:latin typeface="+mj-lt"/>
              </a:rPr>
              <a:t>Omfatter alle </a:t>
            </a:r>
            <a:r>
              <a:rPr lang="da-DK" b="0" i="0" u="none" strike="noStrike" kern="1200" dirty="0" err="1">
                <a:solidFill>
                  <a:srgbClr val="262626"/>
                </a:solidFill>
                <a:effectLst/>
                <a:latin typeface="+mj-lt"/>
              </a:rPr>
              <a:t>kryptoaktiver</a:t>
            </a:r>
            <a:r>
              <a:rPr lang="da-DK" b="0" i="0" u="none" strike="noStrike" kern="1200" dirty="0">
                <a:solidFill>
                  <a:srgbClr val="262626"/>
                </a:solidFill>
                <a:effectLst/>
                <a:latin typeface="+mj-lt"/>
              </a:rPr>
              <a:t> der ikke er omfattet af andre dele af den finansielle lovgivning</a:t>
            </a:r>
            <a:endParaRPr lang="en-IE" dirty="0">
              <a:latin typeface="+mj-lt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b="0" i="0" u="none" strike="noStrike" kern="1200" dirty="0">
                <a:solidFill>
                  <a:srgbClr val="262626"/>
                </a:solidFill>
                <a:effectLst/>
                <a:latin typeface="+mj-lt"/>
              </a:rPr>
              <a:t>Regulering af udstedere af såkaldte ‘</a:t>
            </a:r>
            <a:r>
              <a:rPr lang="da-DK" b="0" i="0" u="none" strike="noStrike" kern="1200" dirty="0" err="1">
                <a:solidFill>
                  <a:srgbClr val="262626"/>
                </a:solidFill>
                <a:effectLst/>
                <a:latin typeface="+mj-lt"/>
              </a:rPr>
              <a:t>stablecoins</a:t>
            </a:r>
            <a:r>
              <a:rPr lang="da-DK" b="0" i="0" u="none" strike="noStrike" kern="1200" dirty="0">
                <a:solidFill>
                  <a:srgbClr val="262626"/>
                </a:solidFill>
                <a:effectLst/>
                <a:latin typeface="+mj-lt"/>
              </a:rPr>
              <a:t>’</a:t>
            </a:r>
            <a:endParaRPr lang="en-IE" kern="1200" dirty="0">
              <a:solidFill>
                <a:srgbClr val="262626"/>
              </a:solidFill>
              <a:latin typeface="+mj-lt"/>
            </a:endParaRP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E" b="0" i="0" u="none" strike="noStrike" dirty="0">
              <a:effectLst/>
              <a:latin typeface="+mj-lt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600"/>
              </a:spcAft>
            </a:pPr>
            <a:r>
              <a:rPr lang="da-DK" b="1" i="0" u="none" strike="noStrike" kern="1200" dirty="0">
                <a:solidFill>
                  <a:schemeClr val="tx2"/>
                </a:solidFill>
                <a:effectLst/>
                <a:latin typeface="+mj-lt"/>
              </a:rPr>
              <a:t>Pilotordning for markedsinfrastrukturer baseret på DLT</a:t>
            </a: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b="0" i="0" u="none" strike="noStrike" kern="1200" dirty="0">
                <a:solidFill>
                  <a:srgbClr val="4D4D4D"/>
                </a:solidFill>
                <a:effectLst/>
                <a:latin typeface="+mj-lt"/>
              </a:rPr>
              <a:t>Juridisk instrument der </a:t>
            </a:r>
            <a:r>
              <a:rPr lang="da-DK" dirty="0">
                <a:solidFill>
                  <a:srgbClr val="4D4D4D"/>
                </a:solidFill>
                <a:latin typeface="+mj-lt"/>
              </a:rPr>
              <a:t>giver mulighed for at tillade undtagelser fra EU lov</a:t>
            </a:r>
          </a:p>
          <a:p>
            <a:pPr marL="285750" indent="-285750" algn="l" rtl="0" eaLnBrk="1" fontAlgn="t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4D4D4D"/>
                </a:solidFill>
                <a:latin typeface="+mj-lt"/>
              </a:rPr>
              <a:t>Bygge</a:t>
            </a:r>
            <a:r>
              <a:rPr lang="da-DK" b="0" i="0" u="none" strike="noStrike" kern="1200" dirty="0">
                <a:solidFill>
                  <a:srgbClr val="4D4D4D"/>
                </a:solidFill>
                <a:effectLst/>
                <a:latin typeface="+mj-lt"/>
              </a:rPr>
              <a:t> evidens for mulige forhindringer i anvendelsen af DLT</a:t>
            </a:r>
            <a:endParaRPr lang="en-IE" b="0" i="0" u="none" strike="noStrike" dirty="0">
              <a:effectLst/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74EC3F-40BA-4765-AF23-CCC88424FC3A}"/>
              </a:ext>
            </a:extLst>
          </p:cNvPr>
          <p:cNvSpPr txBox="1"/>
          <p:nvPr/>
        </p:nvSpPr>
        <p:spPr>
          <a:xfrm>
            <a:off x="1143000" y="1629161"/>
            <a:ext cx="32861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dirty="0">
                <a:solidFill>
                  <a:schemeClr val="tx2"/>
                </a:solidFill>
              </a:rPr>
              <a:t>Mål</a:t>
            </a:r>
            <a:endParaRPr lang="en-IE" sz="2200" dirty="0">
              <a:solidFill>
                <a:schemeClr val="tx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2462BA-4A5D-440B-9462-2638E163150D}"/>
              </a:ext>
            </a:extLst>
          </p:cNvPr>
          <p:cNvSpPr txBox="1"/>
          <p:nvPr/>
        </p:nvSpPr>
        <p:spPr>
          <a:xfrm>
            <a:off x="5229226" y="1629161"/>
            <a:ext cx="32861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dirty="0">
                <a:solidFill>
                  <a:schemeClr val="tx2"/>
                </a:solidFill>
              </a:rPr>
              <a:t>Implementering</a:t>
            </a:r>
            <a:endParaRPr lang="en-IE" sz="2200" dirty="0">
              <a:solidFill>
                <a:schemeClr val="tx2"/>
              </a:solidFill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1CC6D922-3997-4EBE-BC0C-6B90F4F69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</p:spPr>
        <p:txBody>
          <a:bodyPr/>
          <a:lstStyle/>
          <a:p>
            <a:r>
              <a:rPr lang="da-DK" dirty="0"/>
              <a:t>Lovforslag</a:t>
            </a:r>
          </a:p>
        </p:txBody>
      </p:sp>
    </p:spTree>
    <p:extLst>
      <p:ext uri="{BB962C8B-B14F-4D97-AF65-F5344CB8AC3E}">
        <p14:creationId xmlns:p14="http://schemas.microsoft.com/office/powerpoint/2010/main" val="427308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5A8036-833B-4CCF-B16A-63FAE94FE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Status og næste skridt? </a:t>
            </a:r>
            <a:endParaRPr lang="en-I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AA3744C-5B58-4198-93E8-0B1877ED5F93}"/>
              </a:ext>
            </a:extLst>
          </p:cNvPr>
          <p:cNvGrpSpPr/>
          <p:nvPr/>
        </p:nvGrpSpPr>
        <p:grpSpPr>
          <a:xfrm>
            <a:off x="1051777" y="2293387"/>
            <a:ext cx="2659612" cy="2682023"/>
            <a:chOff x="2130" y="350295"/>
            <a:chExt cx="2271221" cy="227122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EBA4F00-7BA0-42CD-AFE1-2BC763726C93}"/>
                </a:ext>
              </a:extLst>
            </p:cNvPr>
            <p:cNvSpPr/>
            <p:nvPr/>
          </p:nvSpPr>
          <p:spPr>
            <a:xfrm>
              <a:off x="2130" y="350295"/>
              <a:ext cx="2271221" cy="2271221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7EE3C42A-8306-4024-A849-1F277DD16B43}"/>
                </a:ext>
              </a:extLst>
            </p:cNvPr>
            <p:cNvSpPr txBox="1"/>
            <p:nvPr/>
          </p:nvSpPr>
          <p:spPr>
            <a:xfrm>
              <a:off x="334743" y="682908"/>
              <a:ext cx="1605995" cy="16059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 err="1"/>
                <a:t>Trilog</a:t>
              </a:r>
              <a:endParaRPr lang="en-US" sz="1600" b="1" kern="12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FBE665D-153A-4518-80E5-559D4F698034}"/>
              </a:ext>
            </a:extLst>
          </p:cNvPr>
          <p:cNvGrpSpPr/>
          <p:nvPr/>
        </p:nvGrpSpPr>
        <p:grpSpPr>
          <a:xfrm>
            <a:off x="4766194" y="2293386"/>
            <a:ext cx="2659612" cy="2682023"/>
            <a:chOff x="5680184" y="350295"/>
            <a:chExt cx="2271221" cy="227122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7A347A8-7619-4968-93B2-D7726BA2F42E}"/>
                </a:ext>
              </a:extLst>
            </p:cNvPr>
            <p:cNvSpPr/>
            <p:nvPr/>
          </p:nvSpPr>
          <p:spPr>
            <a:xfrm>
              <a:off x="5680184" y="350295"/>
              <a:ext cx="2271221" cy="2271221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1812236"/>
                <a:satOff val="3962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B56D913B-7600-4BBE-8AED-FC9357B04ACB}"/>
                </a:ext>
              </a:extLst>
            </p:cNvPr>
            <p:cNvSpPr txBox="1"/>
            <p:nvPr/>
          </p:nvSpPr>
          <p:spPr>
            <a:xfrm>
              <a:off x="6012797" y="682908"/>
              <a:ext cx="1605995" cy="16059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 err="1"/>
                <a:t>DeFi</a:t>
              </a:r>
              <a:endParaRPr lang="en-US" sz="1600" b="1" kern="12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DECC352-9880-4871-9471-551514990086}"/>
              </a:ext>
            </a:extLst>
          </p:cNvPr>
          <p:cNvGrpSpPr/>
          <p:nvPr/>
        </p:nvGrpSpPr>
        <p:grpSpPr>
          <a:xfrm>
            <a:off x="8480611" y="2293386"/>
            <a:ext cx="2578927" cy="2682023"/>
            <a:chOff x="5680184" y="350295"/>
            <a:chExt cx="2271221" cy="2271221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49C5B12-00E6-4114-9DD9-16D2AD8BC98D}"/>
                </a:ext>
              </a:extLst>
            </p:cNvPr>
            <p:cNvSpPr/>
            <p:nvPr/>
          </p:nvSpPr>
          <p:spPr>
            <a:xfrm>
              <a:off x="5680184" y="350295"/>
              <a:ext cx="2271221" cy="2271221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1812236"/>
                <a:satOff val="3962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>
              <a:extLst>
                <a:ext uri="{FF2B5EF4-FFF2-40B4-BE49-F238E27FC236}">
                  <a16:creationId xmlns:a16="http://schemas.microsoft.com/office/drawing/2014/main" id="{F77D41C4-0341-456B-BBF4-AF05647C6DAF}"/>
                </a:ext>
              </a:extLst>
            </p:cNvPr>
            <p:cNvSpPr txBox="1"/>
            <p:nvPr/>
          </p:nvSpPr>
          <p:spPr>
            <a:xfrm>
              <a:off x="6012797" y="682908"/>
              <a:ext cx="1605995" cy="16059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/>
                <a:t>Klima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816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sz="4000" dirty="0"/>
              <a:t>T</a:t>
            </a:r>
            <a:r>
              <a:rPr lang="en-IE" sz="4000" dirty="0" err="1"/>
              <a:t>ak</a:t>
            </a:r>
            <a:r>
              <a:rPr lang="en-IE" sz="4000" dirty="0"/>
              <a:t> for </a:t>
            </a:r>
            <a:r>
              <a:rPr lang="en-IE" sz="4000" dirty="0" err="1"/>
              <a:t>opmærksomheden</a:t>
            </a:r>
            <a:r>
              <a:rPr lang="en-IE" sz="4000" dirty="0"/>
              <a:t>!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2022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679263-67C6-4A6D-A3D0-76BD897CF19F}"/>
              </a:ext>
            </a:extLst>
          </p:cNvPr>
          <p:cNvSpPr txBox="1"/>
          <p:nvPr/>
        </p:nvSpPr>
        <p:spPr>
          <a:xfrm>
            <a:off x="7309010" y="2712705"/>
            <a:ext cx="392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jon.isaksen@ec.europa.eu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7958</TotalTime>
  <Words>284</Words>
  <Application>Microsoft Office PowerPoint</Application>
  <PresentationFormat>Widescreen</PresentationFormat>
  <Paragraphs>46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MiCA - hvorfor regulerer vi kryptoaktiver i EU?</vt:lpstr>
      <vt:lpstr>Hvorfor MiCA og hvorfor nu?</vt:lpstr>
      <vt:lpstr>EU strategi for digital finans</vt:lpstr>
      <vt:lpstr>Lovforslag</vt:lpstr>
      <vt:lpstr>Status og næste skridt? </vt:lpstr>
      <vt:lpstr>Tak for opmærksomheden!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Crypto-assets</dc:title>
  <dc:creator>LEVIN Mattias (FISMA)</dc:creator>
  <cp:lastModifiedBy>ISAKSEN Jon (FISMA)</cp:lastModifiedBy>
  <cp:revision>53</cp:revision>
  <dcterms:created xsi:type="dcterms:W3CDTF">2021-11-19T14:27:44Z</dcterms:created>
  <dcterms:modified xsi:type="dcterms:W3CDTF">2022-06-07T09:22:03Z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2022-02-23T13:02:46Z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5bd27993-e86c-490a-badf-35a857356763</vt:lpwstr>
  </property>
  <property fmtid="{D5CDD505-2E9C-101B-9397-08002B2CF9AE}" pid="8" name="MSIP_Label_6bd9ddd1-4d20-43f6-abfa-fc3c07406f94_ContentBits">
    <vt:lpwstr>0</vt:lpwstr>
  </property>
</Properties>
</file>